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715" r:id="rId4"/>
    <p:sldMasterId id="2147483716" r:id="rId5"/>
    <p:sldMasterId id="2147483717" r:id="rId6"/>
    <p:sldMasterId id="214748371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5eb2329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65eb2329e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5eb2329e3_0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65eb2329e3_0_8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5eb2329e3_0_8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365eb2329e3_0_8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5eb2329e3_0_9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65eb2329e3_0_9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65eb2329e3_0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365eb2329e3_0_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5eb2329e3_0_9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65eb2329e3_0_9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65eb2329e3_0_9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65eb2329e3_0_9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5eb2329e3_0_9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65eb2329e3_0_9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5eb2329e3_0_9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365eb2329e3_0_9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5eb2329e3_0_9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65eb2329e3_0_9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5eb2329e3_0_1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65eb2329e3_0_10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5eb2329e3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65eb2329e3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5eb2329e3_0_10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65eb2329e3_0_10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5eb2329e3_2_4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65eb2329e3_2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65eb2329e3_0_9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365eb2329e3_0_9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65eb2329e3_2_4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65eb2329e3_2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65eb2329e3_0_9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365eb2329e3_0_9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5eb2329e3_2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65eb2329e3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5eb2329e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65eb2329e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65eb2329e3_2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65eb2329e3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5eb2329e3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365eb2329e3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5eb2329e3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65eb2329e3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65eb2329e3_0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65eb2329e3_0_8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65eb2329e3_0_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65eb2329e3_0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5eb2329e3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65eb2329e3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5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0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3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55" name="Google Shape;5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56699" y="371258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256699" y="2020361"/>
            <a:ext cx="3665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SECTION_HEAD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2697961" y="4118249"/>
            <a:ext cx="1259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type="ctrTitle"/>
          </p:nvPr>
        </p:nvSpPr>
        <p:spPr>
          <a:xfrm>
            <a:off x="407194" y="2271472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407194" y="3520675"/>
            <a:ext cx="5840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06718" y="4204927"/>
            <a:ext cx="584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84" name="Google Shape;8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10" name="Google Shape;11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9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21" name="Google Shape;12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8" name="Google Shape;138;p21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43" name="Google Shape;1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4" name="Google Shape;15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4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64" name="Google Shape;16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73" name="Google Shape;1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1" name="Google Shape;18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9" name="Google Shape;1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09" name="Google Shape;20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30" name="Google Shape;23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43" name="Google Shape;2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46" name="Google Shape;2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59" name="Google Shape;25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66" name="Google Shape;26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" name="Google Shape;272;p36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36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81" name="Google Shape;28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283" name="Google Shape;2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284" name="Google Shape;28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285" name="Google Shape;28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93" name="Google Shape;29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94" name="Google Shape;2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95" name="Google Shape;29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02" name="Google Shape;30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04" name="Google Shape;3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12" name="Google Shape;31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13" name="Google Shape;3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14" name="Google Shape;3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7" name="Google Shape;317;p41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9" name="Google Shape;319;p41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0" name="Google Shape;320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4" name="Google Shape;32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25" name="Google Shape;3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26" name="Google Shape;32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2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34" name="Google Shape;33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35" name="Google Shape;3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36" name="Google Shape;33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43" name="Google Shape;34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45" name="Google Shape;3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51" name="Google Shape;35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352" name="Google Shape;3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4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4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45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0" name="Google Shape;36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62" name="Google Shape;36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4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4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8" name="Google Shape;36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9" name="Google Shape;3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70" name="Google Shape;37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4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4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78" name="Google Shape;37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80" name="Google Shape;3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4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6" name="Google Shape;386;p48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88" name="Google Shape;38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90" name="Google Shape;3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91" name="Google Shape;39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4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49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99" name="Google Shape;3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5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0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7" name="Google Shape;407;p50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09" name="Google Shape;4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11" name="Google Shape;4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12" name="Google Shape;41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5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5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5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51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9" name="Google Shape;419;p51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51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22" name="Google Shape;42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2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24" name="Google Shape;4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25" name="Google Shape;42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8" name="Google Shape;428;p5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38" name="Google Shape;43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439" name="Google Shape;4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7" cy="51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5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5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5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45" name="Google Shape;4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447" name="Google Shape;4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55"/>
          <p:cNvCxnSpPr/>
          <p:nvPr/>
        </p:nvCxnSpPr>
        <p:spPr>
          <a:xfrm>
            <a:off x="2697961" y="4118249"/>
            <a:ext cx="1259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55"/>
          <p:cNvSpPr txBox="1"/>
          <p:nvPr>
            <p:ph type="ctrTitle"/>
          </p:nvPr>
        </p:nvSpPr>
        <p:spPr>
          <a:xfrm>
            <a:off x="407194" y="2271472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5"/>
          <p:cNvSpPr txBox="1"/>
          <p:nvPr>
            <p:ph idx="1" type="subTitle"/>
          </p:nvPr>
        </p:nvSpPr>
        <p:spPr>
          <a:xfrm>
            <a:off x="407194" y="3520675"/>
            <a:ext cx="5840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55"/>
          <p:cNvSpPr txBox="1"/>
          <p:nvPr>
            <p:ph idx="2" type="body"/>
          </p:nvPr>
        </p:nvSpPr>
        <p:spPr>
          <a:xfrm>
            <a:off x="406718" y="4204927"/>
            <a:ext cx="5841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5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5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60" name="Google Shape;46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5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461" name="Google Shape;4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462" name="Google Shape;46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0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463" name="Google Shape;46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3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464" name="Google Shape;46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5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7" name="Google Shape;467;p5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57"/>
          <p:cNvSpPr txBox="1"/>
          <p:nvPr>
            <p:ph idx="1" type="subTitle"/>
          </p:nvPr>
        </p:nvSpPr>
        <p:spPr>
          <a:xfrm>
            <a:off x="256699" y="371258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7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57"/>
          <p:cNvSpPr txBox="1"/>
          <p:nvPr>
            <p:ph type="ctrTitle"/>
          </p:nvPr>
        </p:nvSpPr>
        <p:spPr>
          <a:xfrm>
            <a:off x="256699" y="2020361"/>
            <a:ext cx="3665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72" name="Google Shape;4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73" name="Google Shape;47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74" name="Google Shape;47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58"/>
          <p:cNvSpPr txBox="1"/>
          <p:nvPr>
            <p:ph idx="1" type="body"/>
          </p:nvPr>
        </p:nvSpPr>
        <p:spPr>
          <a:xfrm>
            <a:off x="502411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" name="Google Shape;477;p5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5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5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81" name="Google Shape;48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82" name="Google Shape;48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83" name="Google Shape;48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6" name="Google Shape;486;p59"/>
          <p:cNvSpPr txBox="1"/>
          <p:nvPr>
            <p:ph idx="2" type="body"/>
          </p:nvPr>
        </p:nvSpPr>
        <p:spPr>
          <a:xfrm>
            <a:off x="4679158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7" name="Google Shape;487;p5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5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5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1" name="Google Shape;49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92" name="Google Shape;49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93" name="Google Shape;49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0"/>
          <p:cNvSpPr txBox="1"/>
          <p:nvPr>
            <p:ph type="title"/>
          </p:nvPr>
        </p:nvSpPr>
        <p:spPr>
          <a:xfrm>
            <a:off x="502411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5" name="Google Shape;495;p60"/>
          <p:cNvSpPr txBox="1"/>
          <p:nvPr>
            <p:ph idx="1" type="body"/>
          </p:nvPr>
        </p:nvSpPr>
        <p:spPr>
          <a:xfrm>
            <a:off x="502447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6" name="Google Shape;496;p60"/>
          <p:cNvSpPr txBox="1"/>
          <p:nvPr>
            <p:ph idx="2" type="body"/>
          </p:nvPr>
        </p:nvSpPr>
        <p:spPr>
          <a:xfrm>
            <a:off x="502444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60"/>
          <p:cNvSpPr txBox="1"/>
          <p:nvPr>
            <p:ph idx="3" type="body"/>
          </p:nvPr>
        </p:nvSpPr>
        <p:spPr>
          <a:xfrm>
            <a:off x="4676813" y="714381"/>
            <a:ext cx="396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8" name="Google Shape;498;p60"/>
          <p:cNvSpPr txBox="1"/>
          <p:nvPr>
            <p:ph idx="4" type="body"/>
          </p:nvPr>
        </p:nvSpPr>
        <p:spPr>
          <a:xfrm>
            <a:off x="4676813" y="1054894"/>
            <a:ext cx="3962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6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6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6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03" name="Google Shape;50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4" name="Google Shape;50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05" name="Google Shape;50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 txBox="1"/>
          <p:nvPr>
            <p:ph type="title"/>
          </p:nvPr>
        </p:nvSpPr>
        <p:spPr>
          <a:xfrm>
            <a:off x="502447" y="332426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7" name="Google Shape;507;p61"/>
          <p:cNvSpPr/>
          <p:nvPr>
            <p:ph idx="2" type="pic"/>
          </p:nvPr>
        </p:nvSpPr>
        <p:spPr>
          <a:xfrm>
            <a:off x="502447" y="714381"/>
            <a:ext cx="3962400" cy="40416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1"/>
          <p:cNvSpPr txBox="1"/>
          <p:nvPr>
            <p:ph idx="1" type="body"/>
          </p:nvPr>
        </p:nvSpPr>
        <p:spPr>
          <a:xfrm>
            <a:off x="4679194" y="714381"/>
            <a:ext cx="39624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9" name="Google Shape;509;p6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6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3" name="Google Shape;51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14" name="Google Shape;5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5" name="Google Shape;51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 txBox="1"/>
          <p:nvPr>
            <p:ph type="title"/>
          </p:nvPr>
        </p:nvSpPr>
        <p:spPr>
          <a:xfrm rot="5400000">
            <a:off x="6264239" y="2378631"/>
            <a:ext cx="4041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7" name="Google Shape;517;p62"/>
          <p:cNvSpPr txBox="1"/>
          <p:nvPr>
            <p:ph idx="1" type="body"/>
          </p:nvPr>
        </p:nvSpPr>
        <p:spPr>
          <a:xfrm rot="5400000">
            <a:off x="2167220" y="-950325"/>
            <a:ext cx="4041600" cy="7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8" name="Google Shape;518;p62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6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22" name="Google Shape;52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23" name="Google Shape;52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24" name="Google Shape;52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" name="Google Shape;526;p6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6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502447" y="714381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0" name="Google Shape;53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531" name="Google Shape;5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4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6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6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4627721" y="975520"/>
            <a:ext cx="38994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64"/>
          <p:cNvSpPr txBox="1"/>
          <p:nvPr>
            <p:ph type="title"/>
          </p:nvPr>
        </p:nvSpPr>
        <p:spPr>
          <a:xfrm>
            <a:off x="4627721" y="2333281"/>
            <a:ext cx="3616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64"/>
          <p:cNvSpPr txBox="1"/>
          <p:nvPr>
            <p:ph idx="2" type="body"/>
          </p:nvPr>
        </p:nvSpPr>
        <p:spPr>
          <a:xfrm>
            <a:off x="4627721" y="3319118"/>
            <a:ext cx="305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9" name="Google Shape;53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0" name="Google Shape;5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41" name="Google Shape;54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5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3" name="Google Shape;543;p65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6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5" name="Google Shape;545;p6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47" name="Google Shape;54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8" name="Google Shape;54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49" name="Google Shape;5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6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2" name="Google Shape;552;p66"/>
          <p:cNvSpPr txBox="1"/>
          <p:nvPr>
            <p:ph idx="1" type="body"/>
          </p:nvPr>
        </p:nvSpPr>
        <p:spPr>
          <a:xfrm>
            <a:off x="960835" y="1622700"/>
            <a:ext cx="72201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3" name="Google Shape;553;p66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4" name="Google Shape;554;p6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5" name="Google Shape;555;p6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57" name="Google Shape;55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/>
          <p:nvPr/>
        </p:nvSpPr>
        <p:spPr>
          <a:xfrm>
            <a:off x="0" y="0"/>
            <a:ext cx="36177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59" name="Google Shape;5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7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1" name="Google Shape;561;p67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6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3" name="Google Shape;563;p6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7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5" name="Google Shape;565;p67"/>
          <p:cNvSpPr txBox="1"/>
          <p:nvPr>
            <p:ph idx="2" type="body"/>
          </p:nvPr>
        </p:nvSpPr>
        <p:spPr>
          <a:xfrm>
            <a:off x="3825900" y="577454"/>
            <a:ext cx="48600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67" name="Google Shape;56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8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69" name="Google Shape;5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70" name="Google Shape;57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8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2" name="Google Shape;572;p68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3" name="Google Shape;573;p6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4" name="Google Shape;574;p6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8"/>
          <p:cNvSpPr txBox="1"/>
          <p:nvPr>
            <p:ph idx="1" type="body"/>
          </p:nvPr>
        </p:nvSpPr>
        <p:spPr>
          <a:xfrm>
            <a:off x="459000" y="1244700"/>
            <a:ext cx="8232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6" name="Google Shape;576;p68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8" name="Google Shape;57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/>
          <p:nvPr/>
        </p:nvSpPr>
        <p:spPr>
          <a:xfrm>
            <a:off x="0" y="3771901"/>
            <a:ext cx="91440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580" name="Google Shape;5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9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2" name="Google Shape;582;p69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6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9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6" name="Google Shape;586;p69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88" name="Google Shape;58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590" name="Google Shape;59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91" name="Google Shape;59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0"/>
          <p:cNvSpPr txBox="1"/>
          <p:nvPr>
            <p:ph type="title"/>
          </p:nvPr>
        </p:nvSpPr>
        <p:spPr>
          <a:xfrm>
            <a:off x="434700" y="178200"/>
            <a:ext cx="827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3" name="Google Shape;593;p70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4" name="Google Shape;594;p7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" name="Google Shape;595;p7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7" name="Google Shape;597;p70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8" name="Google Shape;598;p70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9" name="Google Shape;599;p70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01" name="Google Shape;6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/>
          <p:nvPr/>
        </p:nvSpPr>
        <p:spPr>
          <a:xfrm>
            <a:off x="0" y="719418"/>
            <a:ext cx="9144000" cy="3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603" name="Google Shape;6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04" name="Google Shape;60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1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6" name="Google Shape;606;p71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7" name="Google Shape;607;p7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8" name="Google Shape;608;p7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71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502411" y="332423"/>
            <a:ext cx="8139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502411" y="721049"/>
            <a:ext cx="8139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3"/>
          <p:cNvSpPr txBox="1"/>
          <p:nvPr>
            <p:ph idx="10" type="dt"/>
          </p:nvPr>
        </p:nvSpPr>
        <p:spPr>
          <a:xfrm>
            <a:off x="659806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hyperlink" Target="https://www.kaggle.com/competitions/GiveMeSomeCredit/data?select=cs-training.csv" TargetMode="External"/><Relationship Id="rId7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72"/>
          <p:cNvGrpSpPr/>
          <p:nvPr/>
        </p:nvGrpSpPr>
        <p:grpSpPr>
          <a:xfrm>
            <a:off x="341546" y="1924277"/>
            <a:ext cx="284798" cy="0"/>
            <a:chOff x="2574" y="2806"/>
            <a:chExt cx="598" cy="0"/>
          </a:xfrm>
        </p:grpSpPr>
        <p:sp>
          <p:nvSpPr>
            <p:cNvPr id="615" name="Google Shape;615;p72"/>
            <p:cNvSpPr/>
            <p:nvPr/>
          </p:nvSpPr>
          <p:spPr>
            <a:xfrm>
              <a:off x="2574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2"/>
            <p:cNvSpPr/>
            <p:nvPr/>
          </p:nvSpPr>
          <p:spPr>
            <a:xfrm>
              <a:off x="2873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2"/>
            <p:cNvSpPr/>
            <p:nvPr/>
          </p:nvSpPr>
          <p:spPr>
            <a:xfrm>
              <a:off x="3172" y="2806"/>
              <a:ext cx="0" cy="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p72"/>
          <p:cNvSpPr txBox="1"/>
          <p:nvPr>
            <p:ph idx="1" type="subTitle"/>
          </p:nvPr>
        </p:nvSpPr>
        <p:spPr>
          <a:xfrm>
            <a:off x="341549" y="370653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800"/>
              <a:t>Kylie Fan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2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620" name="Google Shape;620;p72"/>
          <p:cNvSpPr txBox="1"/>
          <p:nvPr>
            <p:ph type="ctrTitle"/>
          </p:nvPr>
        </p:nvSpPr>
        <p:spPr>
          <a:xfrm>
            <a:off x="256700" y="2020250"/>
            <a:ext cx="5961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4000"/>
              <a:t>rtificial Intelligence in the Financial Industry</a:t>
            </a:r>
            <a:endParaRPr sz="4000"/>
          </a:p>
        </p:txBody>
      </p:sp>
      <p:sp>
        <p:nvSpPr>
          <p:cNvPr id="621" name="Google Shape;621;p7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17" name="Google Shape;71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18" name="Google Shape;71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19" name="Google Shape;71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1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1"/>
          <p:cNvSpPr txBox="1"/>
          <p:nvPr/>
        </p:nvSpPr>
        <p:spPr>
          <a:xfrm>
            <a:off x="530675" y="104775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b="1" lang="en" sz="2200">
                <a:solidFill>
                  <a:schemeClr val="lt1"/>
                </a:solidFill>
              </a:rPr>
              <a:t>Objective</a:t>
            </a:r>
            <a:r>
              <a:rPr lang="en" sz="2200">
                <a:solidFill>
                  <a:schemeClr val="lt1"/>
                </a:solidFill>
              </a:rPr>
              <a:t>: Predict whether a borrower will default on a loan using demographic and financial variables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b="1" lang="en" sz="2200">
                <a:solidFill>
                  <a:schemeClr val="lt1"/>
                </a:solidFill>
              </a:rPr>
              <a:t>Step 1: Dataset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https://www.kaggle.com/competitions/GiveMeSomeCredit/data?select=cs-training.csv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22" name="Google Shape;722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38" y="3211275"/>
            <a:ext cx="8738724" cy="12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28" name="Google Shape;72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29" name="Google Shape;72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30" name="Google Shape;73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2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2"/>
          <p:cNvSpPr txBox="1"/>
          <p:nvPr/>
        </p:nvSpPr>
        <p:spPr>
          <a:xfrm>
            <a:off x="530700" y="9661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" sz="2200">
                <a:solidFill>
                  <a:schemeClr val="lt1"/>
                </a:solidFill>
              </a:rPr>
              <a:t>Target Variable: </a:t>
            </a:r>
            <a:r>
              <a:rPr i="1" lang="en" sz="2000">
                <a:solidFill>
                  <a:schemeClr val="lt1"/>
                </a:solidFill>
              </a:rPr>
              <a:t>SeriousDlqin2yrs</a:t>
            </a:r>
            <a:r>
              <a:rPr lang="en" sz="2000">
                <a:solidFill>
                  <a:schemeClr val="lt1"/>
                </a:solidFill>
              </a:rPr>
              <a:t> (1 = default, 0 = no default)</a:t>
            </a:r>
            <a:endParaRPr sz="2900" u="sng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b="1" lang="en" sz="2200">
                <a:solidFill>
                  <a:schemeClr val="lt1"/>
                </a:solidFill>
              </a:rPr>
              <a:t>Feature Include</a:t>
            </a:r>
            <a:r>
              <a:rPr lang="en" sz="2200">
                <a:solidFill>
                  <a:schemeClr val="lt1"/>
                </a:solidFill>
              </a:rPr>
              <a:t>:</a:t>
            </a:r>
            <a:endParaRPr sz="22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RevolvingUtilizationOfUnsecuredLines</a:t>
            </a:r>
            <a:endParaRPr sz="20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age</a:t>
            </a:r>
            <a:endParaRPr sz="20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DebtRatio</a:t>
            </a:r>
            <a:endParaRPr sz="20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MonthlyIncome</a:t>
            </a:r>
            <a:endParaRPr sz="20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NumberOfOpenCreditLinesAndLoans</a:t>
            </a:r>
            <a:endParaRPr sz="2000">
              <a:solidFill>
                <a:schemeClr val="lt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lang="en" sz="2000">
                <a:solidFill>
                  <a:schemeClr val="lt1"/>
                </a:solidFill>
              </a:rPr>
              <a:t>NumberRealEstateLoansOrLines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33" name="Google Shape;733;p8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38" name="Google Shape;7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39" name="Google Shape;73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40" name="Google Shape;74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3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3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2: Upload to Google AutoML Tables</a:t>
            </a:r>
            <a:endParaRPr b="1" sz="2200">
              <a:solidFill>
                <a:schemeClr val="lt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Go to Vertex AI &gt; Data &gt; Datasets &gt; Create &gt; Tabular </a:t>
            </a:r>
            <a:endParaRPr sz="2200">
              <a:solidFill>
                <a:schemeClr val="lt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Click </a:t>
            </a:r>
            <a:r>
              <a:rPr b="1" lang="en" sz="2200">
                <a:solidFill>
                  <a:schemeClr val="lt1"/>
                </a:solidFill>
              </a:rPr>
              <a:t>Create Dataset</a:t>
            </a:r>
            <a:r>
              <a:rPr lang="en" sz="2200">
                <a:solidFill>
                  <a:schemeClr val="lt1"/>
                </a:solidFill>
              </a:rPr>
              <a:t> &gt; </a:t>
            </a:r>
            <a:r>
              <a:rPr b="1" lang="en" sz="2200">
                <a:solidFill>
                  <a:schemeClr val="lt1"/>
                </a:solidFill>
              </a:rPr>
              <a:t>Upload CS</a:t>
            </a:r>
            <a:r>
              <a:rPr b="1" lang="en" sz="2200">
                <a:solidFill>
                  <a:schemeClr val="lt1"/>
                </a:solidFill>
              </a:rPr>
              <a:t>V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43" name="Google Shape;74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000" y="2256875"/>
            <a:ext cx="2975499" cy="264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6375" y="2256875"/>
            <a:ext cx="2355618" cy="26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50" name="Google Shape;75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51" name="Google Shape;75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52" name="Google Shape;75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4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4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Select your target column: SeriousDlqin2yrs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Let AutoML detect data types</a:t>
            </a:r>
            <a:endParaRPr sz="2000" u="sng">
              <a:solidFill>
                <a:schemeClr val="lt1"/>
              </a:solidFill>
            </a:endParaRPr>
          </a:p>
        </p:txBody>
      </p:sp>
      <p:pic>
        <p:nvPicPr>
          <p:cNvPr id="755" name="Google Shape;75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69" y="2017474"/>
            <a:ext cx="3174823" cy="2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7500" y="2017476"/>
            <a:ext cx="4285338" cy="23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62" name="Google Shape;76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63" name="Google Shape;76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64" name="Google Shape;76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5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5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3: </a:t>
            </a:r>
            <a:r>
              <a:rPr b="1" lang="en" sz="2200">
                <a:solidFill>
                  <a:schemeClr val="lt1"/>
                </a:solidFill>
              </a:rPr>
              <a:t>Train the Model</a:t>
            </a:r>
            <a:endParaRPr b="1" sz="2400">
              <a:solidFill>
                <a:schemeClr val="lt1"/>
              </a:solidFill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Choose </a:t>
            </a:r>
            <a:r>
              <a:rPr b="1" lang="en" sz="2200">
                <a:solidFill>
                  <a:schemeClr val="lt1"/>
                </a:solidFill>
              </a:rPr>
              <a:t>Binary Classification</a:t>
            </a:r>
            <a:endParaRPr b="1" sz="2200">
              <a:solidFill>
                <a:schemeClr val="lt1"/>
              </a:solidFill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Set training budget (e.g., 1 hour)</a:t>
            </a:r>
            <a:endParaRPr sz="2200">
              <a:solidFill>
                <a:schemeClr val="lt1"/>
              </a:solidFill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AutoML automatically:</a:t>
            </a:r>
            <a:endParaRPr sz="2200">
              <a:solidFill>
                <a:schemeClr val="lt1"/>
              </a:solidFill>
            </a:endParaRPr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Cleans data</a:t>
            </a:r>
            <a:endParaRPr sz="2200">
              <a:solidFill>
                <a:schemeClr val="lt1"/>
              </a:solidFill>
            </a:endParaRPr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Selects features</a:t>
            </a:r>
            <a:endParaRPr sz="2200">
              <a:solidFill>
                <a:schemeClr val="lt1"/>
              </a:solidFill>
            </a:endParaRPr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Tunes model (XGBoost, Neural Nets, etc.)</a:t>
            </a:r>
            <a:endParaRPr sz="2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67" name="Google Shape;767;p8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72" name="Google Shape;77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73" name="Google Shape;77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74" name="Google Shape;77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6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3: Train the Model</a:t>
            </a:r>
            <a:endParaRPr sz="2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77" name="Google Shape;77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00" y="2000250"/>
            <a:ext cx="5451451" cy="2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2500" y="2000250"/>
            <a:ext cx="2664232" cy="23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4" name="Google Shape;78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85" name="Google Shape;78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86" name="Google Shape;786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7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7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Step 4: Review Results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" sz="2200">
                <a:solidFill>
                  <a:schemeClr val="lt1"/>
                </a:solidFill>
              </a:rPr>
              <a:t>Metrics shown:</a:t>
            </a:r>
            <a:endParaRPr b="1"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ROC AUC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Precision, Recall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Confusion Matrix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" sz="2200">
                <a:solidFill>
                  <a:schemeClr val="lt1"/>
                </a:solidFill>
              </a:rPr>
              <a:t>Feature Importance Output:</a:t>
            </a:r>
            <a:endParaRPr b="1"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Top drivers of default risk (e.g., RevolvingUtilizationOfUnsecuredLines)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9" name="Google Shape;789;p8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94" name="Google Shape;79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5" name="Google Shape;79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96" name="Google Shape;796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8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8"/>
          <p:cNvSpPr txBox="1"/>
          <p:nvPr/>
        </p:nvSpPr>
        <p:spPr>
          <a:xfrm>
            <a:off x="562350" y="904400"/>
            <a:ext cx="7883400" cy="3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4: Review Results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799" name="Google Shape;79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775" y="1608925"/>
            <a:ext cx="8232376" cy="25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05" name="Google Shape;80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06" name="Google Shape;80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7" name="Google Shape;807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9"/>
          <p:cNvSpPr txBox="1"/>
          <p:nvPr/>
        </p:nvSpPr>
        <p:spPr>
          <a:xfrm>
            <a:off x="272113" y="151200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9"/>
          <p:cNvSpPr txBox="1"/>
          <p:nvPr/>
        </p:nvSpPr>
        <p:spPr>
          <a:xfrm>
            <a:off x="272125" y="749400"/>
            <a:ext cx="5101500" cy="4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4: Review Results</a:t>
            </a:r>
            <a:endParaRPr b="1" sz="22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 AUC (Precision-Recall Area Under Curve):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measures how well the model balances precision vs. recall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Near 1.0 = excellent performance, especially on </a:t>
            </a:r>
            <a:r>
              <a:rPr lang="en" sz="1600">
                <a:solidFill>
                  <a:schemeClr val="lt1"/>
                </a:solidFill>
              </a:rPr>
              <a:t>imbalance</a:t>
            </a:r>
            <a:r>
              <a:rPr lang="en" sz="1600">
                <a:solidFill>
                  <a:schemeClr val="lt1"/>
                </a:solidFill>
              </a:rPr>
              <a:t> datasets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ROC AUC (Receiver Operating Characteristics):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Measures the model’s ability to separate the classes (default vs. non-default)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AUC = 1.0 is perfect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AUC = 0.5 means no better than random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Log Loss: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Penalizes confident wrong predictions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Lower is better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810" name="Google Shape;81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000" y="961450"/>
            <a:ext cx="3025176" cy="39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16" name="Google Shape;81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17" name="Google Shape;81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18" name="Google Shape;81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90"/>
          <p:cNvSpPr txBox="1"/>
          <p:nvPr/>
        </p:nvSpPr>
        <p:spPr>
          <a:xfrm>
            <a:off x="272113" y="69550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90"/>
          <p:cNvSpPr txBox="1"/>
          <p:nvPr/>
        </p:nvSpPr>
        <p:spPr>
          <a:xfrm>
            <a:off x="272125" y="667750"/>
            <a:ext cx="5374800" cy="4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Step 4: Review Results</a:t>
            </a:r>
            <a:endParaRPr b="1" sz="20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Micro-average F1: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Average precision and recall across all instances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Good for </a:t>
            </a:r>
            <a:r>
              <a:rPr lang="en" sz="1600">
                <a:solidFill>
                  <a:schemeClr val="lt1"/>
                </a:solidFill>
              </a:rPr>
              <a:t>imbalance</a:t>
            </a:r>
            <a:r>
              <a:rPr lang="en" sz="1600">
                <a:solidFill>
                  <a:schemeClr val="lt1"/>
                </a:solidFill>
              </a:rPr>
              <a:t> datasets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Macro-average F1: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Average of F1 scores per class, without weighting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Penalizes models that ignore minority </a:t>
            </a:r>
            <a:r>
              <a:rPr lang="en" sz="1600">
                <a:solidFill>
                  <a:schemeClr val="lt1"/>
                </a:solidFill>
              </a:rPr>
              <a:t>classes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Micro-average Precision: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93.8% of predicted defaults were actually defaults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Micro-average Recall: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93.8% of all actual defaults were corrected identified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821" name="Google Shape;82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325" y="904400"/>
            <a:ext cx="3025176" cy="39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3"/>
          <p:cNvSpPr txBox="1"/>
          <p:nvPr/>
        </p:nvSpPr>
        <p:spPr>
          <a:xfrm>
            <a:off x="3026228" y="616025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3"/>
          <p:cNvSpPr txBox="1"/>
          <p:nvPr/>
        </p:nvSpPr>
        <p:spPr>
          <a:xfrm>
            <a:off x="2557493" y="616032"/>
            <a:ext cx="335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628" name="Google Shape;628;p73"/>
          <p:cNvSpPr txBox="1"/>
          <p:nvPr/>
        </p:nvSpPr>
        <p:spPr>
          <a:xfrm>
            <a:off x="2557500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629" name="Google Shape;629;p73"/>
          <p:cNvSpPr txBox="1"/>
          <p:nvPr/>
        </p:nvSpPr>
        <p:spPr>
          <a:xfrm>
            <a:off x="3190709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3"/>
          <p:cNvSpPr txBox="1"/>
          <p:nvPr/>
        </p:nvSpPr>
        <p:spPr>
          <a:xfrm>
            <a:off x="3220471" y="1698688"/>
            <a:ext cx="1463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Applications in the Financial Industry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1" name="Google Shape;631;p73"/>
          <p:cNvSpPr txBox="1"/>
          <p:nvPr/>
        </p:nvSpPr>
        <p:spPr>
          <a:xfrm>
            <a:off x="4684147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sp>
        <p:nvSpPr>
          <p:cNvPr id="632" name="Google Shape;632;p73"/>
          <p:cNvSpPr txBox="1"/>
          <p:nvPr/>
        </p:nvSpPr>
        <p:spPr>
          <a:xfrm>
            <a:off x="5317357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3"/>
          <p:cNvSpPr txBox="1"/>
          <p:nvPr/>
        </p:nvSpPr>
        <p:spPr>
          <a:xfrm>
            <a:off x="5347125" y="1698700"/>
            <a:ext cx="1463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4" name="Google Shape;634;p73"/>
          <p:cNvSpPr txBox="1"/>
          <p:nvPr/>
        </p:nvSpPr>
        <p:spPr>
          <a:xfrm>
            <a:off x="6810795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sp>
        <p:nvSpPr>
          <p:cNvPr id="635" name="Google Shape;635;p73"/>
          <p:cNvSpPr txBox="1"/>
          <p:nvPr/>
        </p:nvSpPr>
        <p:spPr>
          <a:xfrm>
            <a:off x="7444004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7473775" y="1709950"/>
            <a:ext cx="1340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 sz="1100"/>
          </a:p>
        </p:txBody>
      </p:sp>
      <p:sp>
        <p:nvSpPr>
          <p:cNvPr id="637" name="Google Shape;637;p73"/>
          <p:cNvSpPr txBox="1"/>
          <p:nvPr/>
        </p:nvSpPr>
        <p:spPr>
          <a:xfrm>
            <a:off x="2557500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  <p:sp>
        <p:nvSpPr>
          <p:cNvPr id="638" name="Google Shape;638;p73"/>
          <p:cNvSpPr txBox="1"/>
          <p:nvPr/>
        </p:nvSpPr>
        <p:spPr>
          <a:xfrm>
            <a:off x="3190709" y="3614019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3"/>
          <p:cNvSpPr txBox="1"/>
          <p:nvPr/>
        </p:nvSpPr>
        <p:spPr>
          <a:xfrm>
            <a:off x="3220475" y="3686950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p73"/>
          <p:cNvSpPr txBox="1"/>
          <p:nvPr/>
        </p:nvSpPr>
        <p:spPr>
          <a:xfrm>
            <a:off x="4684147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/>
          </a:p>
        </p:txBody>
      </p:sp>
      <p:sp>
        <p:nvSpPr>
          <p:cNvPr id="641" name="Google Shape;641;p73"/>
          <p:cNvSpPr txBox="1"/>
          <p:nvPr/>
        </p:nvSpPr>
        <p:spPr>
          <a:xfrm>
            <a:off x="5347125" y="3707300"/>
            <a:ext cx="1463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2" name="Google Shape;642;p7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27" name="Google Shape;8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28" name="Google Shape;82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29" name="Google Shape;82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1"/>
          <p:cNvSpPr txBox="1"/>
          <p:nvPr/>
        </p:nvSpPr>
        <p:spPr>
          <a:xfrm>
            <a:off x="272113" y="69550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5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Credit Risk Classification Using AutoML Tables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1"/>
          <p:cNvSpPr txBox="1"/>
          <p:nvPr/>
        </p:nvSpPr>
        <p:spPr>
          <a:xfrm>
            <a:off x="272125" y="904400"/>
            <a:ext cx="5374800" cy="4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Step 4: Review Results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Summary: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This model is performing extremely well, with: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High precision &amp; recall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Strong ROC and PR AUC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Excellent balance (Micro-F1)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832" name="Google Shape;832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325" y="904400"/>
            <a:ext cx="3025176" cy="39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38" name="Google Shape;83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39" name="Google Shape;83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40" name="Google Shape;84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2"/>
          <p:cNvSpPr txBox="1"/>
          <p:nvPr/>
        </p:nvSpPr>
        <p:spPr>
          <a:xfrm>
            <a:off x="457175" y="1564825"/>
            <a:ext cx="39516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Interpretability &amp;</a:t>
            </a:r>
            <a:endParaRPr b="1" sz="3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Risk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842" name="Google Shape;842;p92"/>
          <p:cNvSpPr txBox="1"/>
          <p:nvPr/>
        </p:nvSpPr>
        <p:spPr>
          <a:xfrm>
            <a:off x="457171" y="1906910"/>
            <a:ext cx="5486481" cy="274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0d74be1f092dfbe0bd477d4383303736.jpg0d74be1f092dfbe0bd477d4383303736" id="843" name="Google Shape;843;p92"/>
          <p:cNvPicPr preferRelativeResize="0"/>
          <p:nvPr/>
        </p:nvPicPr>
        <p:blipFill rotWithShape="1">
          <a:blip r:embed="rId6">
            <a:alphaModFix/>
          </a:blip>
          <a:srcRect b="0" l="22026" r="22026" t="0"/>
          <a:stretch/>
        </p:blipFill>
        <p:spPr>
          <a:xfrm>
            <a:off x="4703550" y="693977"/>
            <a:ext cx="3626502" cy="3956170"/>
          </a:xfrm>
          <a:custGeom>
            <a:rect b="b" l="l" r="r" t="t"/>
            <a:pathLst>
              <a:path extrusionOk="0" h="5760" w="5280">
                <a:moveTo>
                  <a:pt x="0" y="0"/>
                </a:moveTo>
                <a:lnTo>
                  <a:pt x="5280" y="0"/>
                </a:lnTo>
                <a:lnTo>
                  <a:pt x="528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44" name="Google Shape;844;p9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49" name="Google Shape;84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50" name="Google Shape;85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51" name="Google Shape;851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3"/>
          <p:cNvSpPr txBox="1"/>
          <p:nvPr/>
        </p:nvSpPr>
        <p:spPr>
          <a:xfrm>
            <a:off x="449025" y="816425"/>
            <a:ext cx="7973700" cy="3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Overfitting</a:t>
            </a:r>
            <a:r>
              <a:rPr lang="en" sz="2400">
                <a:solidFill>
                  <a:schemeClr val="lt1"/>
                </a:solidFill>
              </a:rPr>
              <a:t>: High accuracy on training, poor on test set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Explainability Tools</a:t>
            </a:r>
            <a:r>
              <a:rPr lang="en" sz="2400">
                <a:solidFill>
                  <a:schemeClr val="lt1"/>
                </a:solidFill>
              </a:rPr>
              <a:t>: Use 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</a:rPr>
              <a:t>SHAP</a:t>
            </a:r>
            <a:r>
              <a:rPr lang="en" sz="2400">
                <a:solidFill>
                  <a:schemeClr val="lt1"/>
                </a:solidFill>
              </a:rPr>
              <a:t> to understand feature impact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>
                <a:solidFill>
                  <a:schemeClr val="lt1"/>
                </a:solidFill>
              </a:rPr>
              <a:t>Compliance</a:t>
            </a:r>
            <a:r>
              <a:rPr lang="en" sz="2400">
                <a:solidFill>
                  <a:schemeClr val="lt1"/>
                </a:solidFill>
              </a:rPr>
              <a:t>: Financial models must be explainable for audit and regulation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53" name="Google Shape;853;p9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58" name="Google Shape;85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59" name="Google Shape;85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60" name="Google Shape;860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4"/>
          <p:cNvSpPr txBox="1"/>
          <p:nvPr/>
        </p:nvSpPr>
        <p:spPr>
          <a:xfrm>
            <a:off x="457133" y="4890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SHAP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94"/>
          <p:cNvSpPr txBox="1"/>
          <p:nvPr/>
        </p:nvSpPr>
        <p:spPr>
          <a:xfrm>
            <a:off x="4686338" y="2021216"/>
            <a:ext cx="4000561" cy="2628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94"/>
          <p:cNvSpPr txBox="1"/>
          <p:nvPr/>
        </p:nvSpPr>
        <p:spPr>
          <a:xfrm>
            <a:off x="457125" y="1211025"/>
            <a:ext cx="78729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SHAP, short for SHapley Additive exPlanations, is a method used to explain the output of any machine learning model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SHAP values provide insights into feature importance, local explanations, and model behavior, making it a valuable tool for interpreting and understanding machine learning models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64" name="Google Shape;864;p9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69" name="Google Shape;86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870" name="Google Shape;87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71" name="Google Shape;87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5"/>
          <p:cNvSpPr txBox="1"/>
          <p:nvPr/>
        </p:nvSpPr>
        <p:spPr>
          <a:xfrm>
            <a:off x="45720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SHAP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5"/>
          <p:cNvSpPr txBox="1"/>
          <p:nvPr/>
        </p:nvSpPr>
        <p:spPr>
          <a:xfrm>
            <a:off x="4686338" y="2021216"/>
            <a:ext cx="40005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5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5"/>
          <p:cNvSpPr txBox="1"/>
          <p:nvPr/>
        </p:nvSpPr>
        <p:spPr>
          <a:xfrm>
            <a:off x="457200" y="904400"/>
            <a:ext cx="43461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2200">
                <a:solidFill>
                  <a:schemeClr val="lt1"/>
                </a:solidFill>
              </a:rPr>
              <a:t>The absolute SHAP value shows us how much a single feature affected the prediction, so Longitude contributed the most, MedInc the second one, AveOccup the third, and Population was the feature with the lowest contribution to the </a:t>
            </a:r>
            <a:r>
              <a:rPr lang="en" sz="2200">
                <a:solidFill>
                  <a:schemeClr val="lt1"/>
                </a:solidFill>
              </a:rPr>
              <a:t>prediction</a:t>
            </a:r>
            <a:r>
              <a:rPr lang="en" sz="2200">
                <a:solidFill>
                  <a:schemeClr val="lt1"/>
                </a:solidFill>
              </a:rPr>
              <a:t>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75" name="Google Shape;875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5725" y="1304168"/>
            <a:ext cx="4000499" cy="2539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5"/>
          <p:cNvSpPr txBox="1"/>
          <p:nvPr/>
        </p:nvSpPr>
        <p:spPr>
          <a:xfrm>
            <a:off x="312975" y="4650125"/>
            <a:ext cx="77289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https://towardsdatascience.com/using-shap-values-to-explain-how-your-machine-learning-model-works-732b3f40e137/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877" name="Google Shape;877;p9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6"/>
          <p:cNvSpPr/>
          <p:nvPr/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FOR WATCHING</a:t>
            </a:r>
            <a:endParaRPr sz="1100"/>
          </a:p>
        </p:txBody>
      </p:sp>
      <p:sp>
        <p:nvSpPr>
          <p:cNvPr id="883" name="Google Shape;883;p96"/>
          <p:cNvSpPr/>
          <p:nvPr/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96"/>
          <p:cNvSpPr/>
          <p:nvPr/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/>
          </a:p>
        </p:txBody>
      </p:sp>
      <p:sp>
        <p:nvSpPr>
          <p:cNvPr id="885" name="Google Shape;885;p9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ctrTitle"/>
          </p:nvPr>
        </p:nvSpPr>
        <p:spPr>
          <a:xfrm>
            <a:off x="406844" y="1692047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AI Modeling Basics for Finance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648" name="Google Shape;648;p74"/>
          <p:cNvSpPr txBox="1"/>
          <p:nvPr/>
        </p:nvSpPr>
        <p:spPr>
          <a:xfrm>
            <a:off x="1029650" y="453050"/>
            <a:ext cx="4595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6000">
                <a:solidFill>
                  <a:schemeClr val="lt1"/>
                </a:solidFill>
              </a:rPr>
              <a:t>5</a:t>
            </a:r>
            <a:endParaRPr sz="1100"/>
          </a:p>
        </p:txBody>
      </p:sp>
      <p:sp>
        <p:nvSpPr>
          <p:cNvPr id="649" name="Google Shape;649;p74"/>
          <p:cNvSpPr txBox="1"/>
          <p:nvPr/>
        </p:nvSpPr>
        <p:spPr>
          <a:xfrm>
            <a:off x="343250" y="3232550"/>
            <a:ext cx="59685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Building &amp; Evaluating Financial AI Models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50" name="Google Shape;650;p7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55" name="Google Shape;6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56" name="Google Shape;65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57" name="Google Shape;65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658" name="Google Shape;658;p75"/>
          <p:cNvPicPr preferRelativeResize="0"/>
          <p:nvPr/>
        </p:nvPicPr>
        <p:blipFill rotWithShape="1">
          <a:blip r:embed="rId6">
            <a:alphaModFix/>
          </a:blip>
          <a:srcRect b="0" l="20467" r="20467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59" name="Google Shape;659;p75"/>
          <p:cNvSpPr txBox="1"/>
          <p:nvPr/>
        </p:nvSpPr>
        <p:spPr>
          <a:xfrm>
            <a:off x="4127550" y="1414525"/>
            <a:ext cx="40281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Learn how to train, validate, and evaluate financial ML models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5"/>
          <p:cNvSpPr txBox="1"/>
          <p:nvPr/>
        </p:nvSpPr>
        <p:spPr>
          <a:xfrm>
            <a:off x="4127549" y="2098281"/>
            <a:ext cx="4560236" cy="38701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66" name="Google Shape;6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67" name="Google Shape;66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68" name="Google Shape;66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6"/>
          <p:cNvSpPr txBox="1"/>
          <p:nvPr/>
        </p:nvSpPr>
        <p:spPr>
          <a:xfrm>
            <a:off x="581663" y="612300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Training</a:t>
            </a:r>
            <a:r>
              <a:rPr b="1" lang="en" sz="3300">
                <a:solidFill>
                  <a:schemeClr val="lt1"/>
                </a:solidFill>
              </a:rPr>
              <a:t> Process Overview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6"/>
          <p:cNvSpPr txBox="1"/>
          <p:nvPr/>
        </p:nvSpPr>
        <p:spPr>
          <a:xfrm>
            <a:off x="789200" y="1430250"/>
            <a:ext cx="67311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lnSpcReduction="20000"/>
          </a:bodyPr>
          <a:lstStyle/>
          <a:p>
            <a:pPr indent="-3937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chemeClr val="lt1"/>
                </a:solidFill>
              </a:rPr>
              <a:t>Data prep: </a:t>
            </a:r>
            <a:r>
              <a:rPr lang="en" sz="2600">
                <a:solidFill>
                  <a:schemeClr val="lt1"/>
                </a:solidFill>
              </a:rPr>
              <a:t>Train/Test split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70/30 or 80/20 split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Model training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Validation and tuning</a:t>
            </a:r>
            <a:endParaRPr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71" name="Google Shape;671;p7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76" name="Google Shape;6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77" name="Google Shape;67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78" name="Google Shape;67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7"/>
          <p:cNvSpPr txBox="1"/>
          <p:nvPr/>
        </p:nvSpPr>
        <p:spPr>
          <a:xfrm>
            <a:off x="593888" y="5512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Evaluation Metrics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7"/>
          <p:cNvSpPr txBox="1"/>
          <p:nvPr/>
        </p:nvSpPr>
        <p:spPr>
          <a:xfrm>
            <a:off x="777000" y="1463400"/>
            <a:ext cx="67311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-3937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chemeClr val="lt1"/>
                </a:solidFill>
              </a:rPr>
              <a:t>Regression: </a:t>
            </a:r>
            <a:r>
              <a:rPr lang="en" sz="2600">
                <a:solidFill>
                  <a:schemeClr val="lt1"/>
                </a:solidFill>
              </a:rPr>
              <a:t>MSE, RMSE, MAE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" sz="2600">
                <a:solidFill>
                  <a:schemeClr val="lt1"/>
                </a:solidFill>
              </a:rPr>
              <a:t>Classification: </a:t>
            </a:r>
            <a:r>
              <a:rPr lang="en" sz="2600">
                <a:solidFill>
                  <a:schemeClr val="lt1"/>
                </a:solidFill>
              </a:rPr>
              <a:t>Accuracy, Precision, Recall, F1</a:t>
            </a:r>
            <a:endParaRPr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81" name="Google Shape;681;p7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86" name="Google Shape;68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87" name="Google Shape;68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88" name="Google Shape;68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8"/>
          <p:cNvSpPr txBox="1"/>
          <p:nvPr/>
        </p:nvSpPr>
        <p:spPr>
          <a:xfrm>
            <a:off x="777000" y="1257450"/>
            <a:ext cx="76371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92500" lnSpcReduction="20000"/>
          </a:bodyPr>
          <a:lstStyle/>
          <a:p>
            <a:pPr indent="-39021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751">
                <a:solidFill>
                  <a:schemeClr val="lt1"/>
                </a:solidFill>
              </a:rPr>
              <a:t>Mean Squared Error (MSE)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751">
                <a:solidFill>
                  <a:schemeClr val="lt1"/>
                </a:solidFill>
              </a:rPr>
              <a:t>Formula: MSE = 1/n Σ(yᵢ - ŷᵢ)²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i="1" lang="en" sz="2751">
                <a:solidFill>
                  <a:schemeClr val="lt1"/>
                </a:solidFill>
              </a:rPr>
              <a:t>Sensitive to outliers</a:t>
            </a:r>
            <a:endParaRPr i="1" sz="2751">
              <a:solidFill>
                <a:schemeClr val="lt1"/>
              </a:solidFill>
            </a:endParaRPr>
          </a:p>
          <a:p>
            <a:pPr indent="-3902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751">
                <a:solidFill>
                  <a:schemeClr val="lt1"/>
                </a:solidFill>
              </a:rPr>
              <a:t>Root MSE (RMSE)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751">
                <a:solidFill>
                  <a:schemeClr val="lt1"/>
                </a:solidFill>
              </a:rPr>
              <a:t>Formula: 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i="1" lang="en" sz="2751">
                <a:solidFill>
                  <a:schemeClr val="lt1"/>
                </a:solidFill>
              </a:rPr>
              <a:t>Interpretable units</a:t>
            </a:r>
            <a:endParaRPr i="1" sz="2751">
              <a:solidFill>
                <a:schemeClr val="lt1"/>
              </a:solidFill>
            </a:endParaRPr>
          </a:p>
          <a:p>
            <a:pPr indent="-3902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751">
                <a:solidFill>
                  <a:schemeClr val="lt1"/>
                </a:solidFill>
              </a:rPr>
              <a:t>Mean Absolute Error (MAE)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751">
                <a:solidFill>
                  <a:schemeClr val="lt1"/>
                </a:solidFill>
              </a:rPr>
              <a:t>Formula: MAE = 1/n Σ|yᵢ - ŷᵢ|</a:t>
            </a:r>
            <a:endParaRPr sz="2751">
              <a:solidFill>
                <a:schemeClr val="lt1"/>
              </a:solidFill>
            </a:endParaRPr>
          </a:p>
          <a:p>
            <a:pPr indent="-3902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i="1" lang="en" sz="2751">
                <a:solidFill>
                  <a:schemeClr val="lt1"/>
                </a:solidFill>
              </a:rPr>
              <a:t>Robust to outliers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90" name="Google Shape;690;p78"/>
          <p:cNvSpPr txBox="1"/>
          <p:nvPr/>
        </p:nvSpPr>
        <p:spPr>
          <a:xfrm>
            <a:off x="593888" y="5512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Regression Metrics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41900"/>
            <a:ext cx="2302300" cy="7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7" name="Google Shape;69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698" name="Google Shape;69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699" name="Google Shape;69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9"/>
          <p:cNvSpPr txBox="1"/>
          <p:nvPr/>
        </p:nvSpPr>
        <p:spPr>
          <a:xfrm>
            <a:off x="777000" y="965950"/>
            <a:ext cx="76371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lt1"/>
                </a:solidFill>
              </a:rPr>
              <a:t>Accuracy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lt1"/>
                </a:solidFill>
              </a:rPr>
              <a:t>Formula: (TP + TN) / Total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i="1" lang="en" sz="1700">
                <a:solidFill>
                  <a:schemeClr val="lt1"/>
                </a:solidFill>
              </a:rPr>
              <a:t>Misleading for imbalanced data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lt1"/>
                </a:solidFill>
              </a:rPr>
              <a:t>Precision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lt1"/>
                </a:solidFill>
              </a:rPr>
              <a:t>Formula: TP / (TP + FP)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i="1" lang="en" sz="1700">
                <a:solidFill>
                  <a:schemeClr val="lt1"/>
                </a:solidFill>
              </a:rPr>
              <a:t>"How many selected are relevant?"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lt1"/>
                </a:solidFill>
              </a:rPr>
              <a:t>Recall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lt1"/>
                </a:solidFill>
              </a:rPr>
              <a:t>Formula: TP / (TP + FN)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i="1" lang="en" sz="1700">
                <a:solidFill>
                  <a:schemeClr val="lt1"/>
                </a:solidFill>
              </a:rPr>
              <a:t>"How many relevant are selected?"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lt1"/>
                </a:solidFill>
              </a:rPr>
              <a:t>F1 Score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lt1"/>
                </a:solidFill>
              </a:rPr>
              <a:t>Formula: 2 × (Precision × Recall) / (Precision + Recall)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i="1" lang="en" sz="1700">
                <a:solidFill>
                  <a:schemeClr val="lt1"/>
                </a:solidFill>
              </a:rPr>
              <a:t>Balances precision/recall</a:t>
            </a:r>
            <a:endParaRPr i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1" name="Google Shape;701;p79"/>
          <p:cNvSpPr txBox="1"/>
          <p:nvPr/>
        </p:nvSpPr>
        <p:spPr>
          <a:xfrm>
            <a:off x="593988" y="254075"/>
            <a:ext cx="7820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Classification</a:t>
            </a:r>
            <a:r>
              <a:rPr b="1" lang="en" sz="3300">
                <a:solidFill>
                  <a:schemeClr val="lt1"/>
                </a:solidFill>
              </a:rPr>
              <a:t> Metrics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07" name="Google Shape;70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08" name="Google Shape;70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709" name="Google Shape;709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e3493d79278a96481119d7aeecf3ee57.jpge3493d79278a96481119d7aeecf3ee57" id="710" name="Google Shape;710;p80"/>
          <p:cNvPicPr preferRelativeResize="0"/>
          <p:nvPr/>
        </p:nvPicPr>
        <p:blipFill rotWithShape="1">
          <a:blip r:embed="rId6">
            <a:alphaModFix/>
          </a:blip>
          <a:srcRect b="0" l="21364" r="21364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11" name="Google Shape;711;p80"/>
          <p:cNvSpPr txBox="1"/>
          <p:nvPr/>
        </p:nvSpPr>
        <p:spPr>
          <a:xfrm>
            <a:off x="4127075" y="1265220"/>
            <a:ext cx="45606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Google AutoML for Finance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